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1e0dd1886_6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21e0dd1886_6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1e0dd1886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121e0dd1886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1e0dd1886_4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21e0dd1886_4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1e0dd1886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21e0dd1886_2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1e0dd188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21e0dd1886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1e0dd1886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21e0dd1886_2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1e0dd1886_4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21e0dd1886_4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1e0dd1886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21e0dd1886_1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1e0dd1886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21e0dd1886_7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1e0dd1886_4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121e0dd1886_4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1e0dd1886_4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121e0dd1886_4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1e0dd1886_4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121e0dd1886_4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21e0dd1886_4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21e0dd1886_4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1e0dd1886_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21e0dd1886_7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21e0dd1886_4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121e0dd1886_4_1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21e0dd1886_4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21e0dd1886_4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21e0dd1886_4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121e0dd1886_4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1e0dd1886_4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21e0dd1886_4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21e0dd1886_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121e0dd1886_7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1e0dd1886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121e0dd1886_6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21e0dd1886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121e0dd1886_3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1e0dd1886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121e0dd1886_6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1e0dd1886_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21e0dd1886_7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1e0dd1886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121e0dd1886_5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1e0dd1886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121e0dd1886_5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21e0dd1886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121e0dd1886_5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21e0dd1886_5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121e0dd1886_5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21e0dd1886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121e0dd1886_5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21e0dd1886_5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121e0dd1886_5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1e0dd1886_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121e0dd1886_6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1e0dd1886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121e0dd1886_3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21e0dd1886_6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121e0dd1886_6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21e0dd1886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121e0dd1886_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1e0dd1886_7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21e0dd1886_7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21e0dd1886_7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121e0dd1886_7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21e0dd1886_6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121e0dd1886_6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21e0dd1886_6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121e0dd1886_6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21e0dd1886_6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121e0dd1886_6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21e0dd1886_6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121e0dd1886_6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21e0dd1886_6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121e0dd1886_6_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1e0dd1886_6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121e0dd1886_6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21e0dd1886_6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121e0dd1886_6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221683b594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221683b594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dk1"/>
                </a:solidFill>
              </a:rPr>
              <a:t>Thank you, no, we are not sales interns at SUBARU or anything like that.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1e0dd188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121e0dd1886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1e0dd1886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121e0dd1886_2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1e0dd188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21e0dd1886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5" y="633431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1097280" y="758952"/>
            <a:ext cx="100584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22" name="Google Shape;22;p2"/>
          <p:cNvCxnSpPr/>
          <p:nvPr/>
        </p:nvCxnSpPr>
        <p:spPr>
          <a:xfrm>
            <a:off x="1207658" y="4343400"/>
            <a:ext cx="98754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 rot="5400000">
            <a:off x="4114830" y="-1171816"/>
            <a:ext cx="40233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0" type="dt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1" type="ftr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2" type="sldNum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2"/>
          <p:cNvSpPr txBox="1"/>
          <p:nvPr>
            <p:ph type="title"/>
          </p:nvPr>
        </p:nvSpPr>
        <p:spPr>
          <a:xfrm rot="5400000">
            <a:off x="7160700" y="1978978"/>
            <a:ext cx="57573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" type="body"/>
          </p:nvPr>
        </p:nvSpPr>
        <p:spPr>
          <a:xfrm rot="5400000">
            <a:off x="1826700" y="-573722"/>
            <a:ext cx="57573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0" type="dt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1" type="ftr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2" type="sldNum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294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3"/>
          <p:cNvPicPr preferRelativeResize="0"/>
          <p:nvPr/>
        </p:nvPicPr>
        <p:blipFill rotWithShape="1">
          <a:blip r:embed="rId2">
            <a:alphaModFix/>
          </a:blip>
          <a:srcRect b="0" l="38684" r="0" t="0"/>
          <a:stretch/>
        </p:blipFill>
        <p:spPr>
          <a:xfrm>
            <a:off x="3055" y="1343133"/>
            <a:ext cx="1696133" cy="4171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>
            <p:ph type="ctrTitle"/>
          </p:nvPr>
        </p:nvSpPr>
        <p:spPr>
          <a:xfrm>
            <a:off x="2513000" y="948433"/>
            <a:ext cx="92637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" type="body"/>
          </p:nvPr>
        </p:nvSpPr>
        <p:spPr>
          <a:xfrm>
            <a:off x="2513000" y="2434100"/>
            <a:ext cx="92637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100"/>
              <a:buChar char=" "/>
              <a:defRPr sz="2100">
                <a:solidFill>
                  <a:srgbClr val="FFFFFF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◦"/>
              <a:defRPr sz="1900">
                <a:solidFill>
                  <a:srgbClr val="FFFFFF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294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2">
            <a:alphaModFix/>
          </a:blip>
          <a:srcRect b="0" l="38684" r="0" t="0"/>
          <a:stretch/>
        </p:blipFill>
        <p:spPr>
          <a:xfrm>
            <a:off x="3055" y="1343133"/>
            <a:ext cx="1696133" cy="4171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>
            <p:ph type="ctrTitle"/>
          </p:nvPr>
        </p:nvSpPr>
        <p:spPr>
          <a:xfrm>
            <a:off x="2513000" y="948433"/>
            <a:ext cx="92637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1" type="body"/>
          </p:nvPr>
        </p:nvSpPr>
        <p:spPr>
          <a:xfrm>
            <a:off x="2513000" y="2434100"/>
            <a:ext cx="92637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100"/>
              <a:buChar char=" "/>
              <a:defRPr sz="2100">
                <a:solidFill>
                  <a:srgbClr val="FFFFFF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◦"/>
              <a:defRPr sz="1900">
                <a:solidFill>
                  <a:srgbClr val="FFFFFF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1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4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294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5"/>
          <p:cNvPicPr preferRelativeResize="0"/>
          <p:nvPr/>
        </p:nvPicPr>
        <p:blipFill rotWithShape="1">
          <a:blip r:embed="rId2">
            <a:alphaModFix/>
          </a:blip>
          <a:srcRect b="0" l="38684" r="0" t="0"/>
          <a:stretch/>
        </p:blipFill>
        <p:spPr>
          <a:xfrm>
            <a:off x="3055" y="1343133"/>
            <a:ext cx="1696133" cy="4171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>
            <p:ph type="ctrTitle"/>
          </p:nvPr>
        </p:nvSpPr>
        <p:spPr>
          <a:xfrm>
            <a:off x="2513000" y="948433"/>
            <a:ext cx="92637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2513000" y="2434100"/>
            <a:ext cx="92637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100"/>
              <a:buChar char=" "/>
              <a:defRPr sz="2100">
                <a:solidFill>
                  <a:srgbClr val="FFFFFF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◦"/>
              <a:defRPr sz="1900">
                <a:solidFill>
                  <a:srgbClr val="FFFFFF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5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294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2">
            <a:alphaModFix/>
          </a:blip>
          <a:srcRect b="0" l="38684" r="0" t="0"/>
          <a:stretch/>
        </p:blipFill>
        <p:spPr>
          <a:xfrm>
            <a:off x="3055" y="1343133"/>
            <a:ext cx="1696133" cy="4171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>
            <p:ph type="ctrTitle"/>
          </p:nvPr>
        </p:nvSpPr>
        <p:spPr>
          <a:xfrm>
            <a:off x="2513000" y="948433"/>
            <a:ext cx="92637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2513000" y="2434100"/>
            <a:ext cx="92637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2100"/>
              <a:buChar char=" "/>
              <a:defRPr sz="2100">
                <a:solidFill>
                  <a:srgbClr val="FFFFFF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◦"/>
              <a:defRPr sz="1900">
                <a:solidFill>
                  <a:srgbClr val="FFFFFF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400"/>
              <a:buChar char="◦"/>
              <a:defRPr sz="19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8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294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reen ribbon graphic element" id="123" name="Google Shape;123;p17" title="Graphic ribbon"/>
          <p:cNvPicPr preferRelativeResize="0"/>
          <p:nvPr/>
        </p:nvPicPr>
        <p:blipFill rotWithShape="1">
          <a:blip r:embed="rId2">
            <a:alphaModFix/>
          </a:blip>
          <a:srcRect b="39320" l="0" r="0" t="0"/>
          <a:stretch/>
        </p:blipFill>
        <p:spPr>
          <a:xfrm>
            <a:off x="6812233" y="5034267"/>
            <a:ext cx="4165200" cy="18237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een ribbon graphic element" id="124" name="Google Shape;124;p17" title="Graphic ribbon"/>
          <p:cNvPicPr preferRelativeResize="0"/>
          <p:nvPr/>
        </p:nvPicPr>
        <p:blipFill rotWithShape="1">
          <a:blip r:embed="rId2">
            <a:alphaModFix/>
          </a:blip>
          <a:srcRect b="39320" l="0" r="12838" t="0"/>
          <a:stretch/>
        </p:blipFill>
        <p:spPr>
          <a:xfrm>
            <a:off x="8561733" y="5034267"/>
            <a:ext cx="3630266" cy="1823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ctrTitle"/>
          </p:nvPr>
        </p:nvSpPr>
        <p:spPr>
          <a:xfrm>
            <a:off x="431367" y="431367"/>
            <a:ext cx="5040300" cy="23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b="1" sz="32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b="1" sz="32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b="1" sz="32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b="1" sz="32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b="1" sz="32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b="1" sz="32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b="1" sz="32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b="1" sz="32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b="1"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431367" y="2903700"/>
            <a:ext cx="5040300" cy="30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900"/>
              <a:buChar char=" "/>
              <a:defRPr sz="1900">
                <a:solidFill>
                  <a:srgbClr val="FFFFFF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◦"/>
              <a:defRPr sz="1600">
                <a:solidFill>
                  <a:srgbClr val="FFFFFF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◦"/>
              <a:defRPr sz="1600">
                <a:solidFill>
                  <a:srgbClr val="FFFFFF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◦"/>
              <a:defRPr sz="1600">
                <a:solidFill>
                  <a:srgbClr val="FFFFFF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◦"/>
              <a:defRPr sz="1600">
                <a:solidFill>
                  <a:srgbClr val="FFFFFF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◦"/>
              <a:defRPr sz="1600">
                <a:solidFill>
                  <a:srgbClr val="FFFFFF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◦"/>
              <a:defRPr sz="1600">
                <a:solidFill>
                  <a:srgbClr val="FFFFFF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◦"/>
              <a:defRPr sz="1600">
                <a:solidFill>
                  <a:srgbClr val="FFFFFF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600"/>
              <a:buChar char="◦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_10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1294A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2">
            <a:alphaModFix/>
          </a:blip>
          <a:srcRect b="39320" l="0" r="0" t="0"/>
          <a:stretch/>
        </p:blipFill>
        <p:spPr>
          <a:xfrm>
            <a:off x="6812233" y="5034267"/>
            <a:ext cx="4165200" cy="182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2">
            <a:alphaModFix/>
          </a:blip>
          <a:srcRect b="39320" l="0" r="12838" t="0"/>
          <a:stretch/>
        </p:blipFill>
        <p:spPr>
          <a:xfrm>
            <a:off x="8561733" y="5034267"/>
            <a:ext cx="3630266" cy="18237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>
            <p:ph type="ctrTitle"/>
          </p:nvPr>
        </p:nvSpPr>
        <p:spPr>
          <a:xfrm>
            <a:off x="431367" y="431367"/>
            <a:ext cx="5040300" cy="23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3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431367" y="2903700"/>
            <a:ext cx="5040300" cy="30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900"/>
              <a:buChar char=" "/>
              <a:defRPr sz="1900">
                <a:solidFill>
                  <a:srgbClr val="FFFFFF"/>
                </a:solidFill>
              </a:defRPr>
            </a:lvl1pPr>
            <a:lvl2pPr indent="-330200" lvl="1" marL="914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◦"/>
              <a:defRPr sz="1600">
                <a:solidFill>
                  <a:srgbClr val="FFFFFF"/>
                </a:solidFill>
              </a:defRPr>
            </a:lvl2pPr>
            <a:lvl3pPr indent="-330200" lvl="2" marL="1371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◦"/>
              <a:defRPr sz="1600">
                <a:solidFill>
                  <a:srgbClr val="FFFFFF"/>
                </a:solidFill>
              </a:defRPr>
            </a:lvl3pPr>
            <a:lvl4pPr indent="-330200" lvl="3" marL="18288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◦"/>
              <a:defRPr sz="1600">
                <a:solidFill>
                  <a:srgbClr val="FFFFFF"/>
                </a:solidFill>
              </a:defRPr>
            </a:lvl4pPr>
            <a:lvl5pPr indent="-330200" lvl="4" marL="22860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◦"/>
              <a:defRPr sz="1600">
                <a:solidFill>
                  <a:srgbClr val="FFFFFF"/>
                </a:solidFill>
              </a:defRPr>
            </a:lvl5pPr>
            <a:lvl6pPr indent="-330200" lvl="5" marL="2743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◦"/>
              <a:defRPr sz="1600">
                <a:solidFill>
                  <a:srgbClr val="FFFFFF"/>
                </a:solidFill>
              </a:defRPr>
            </a:lvl6pPr>
            <a:lvl7pPr indent="-330200" lvl="6" marL="32004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◦"/>
              <a:defRPr sz="1600">
                <a:solidFill>
                  <a:srgbClr val="FFFFFF"/>
                </a:solidFill>
              </a:defRPr>
            </a:lvl7pPr>
            <a:lvl8pPr indent="-330200" lvl="7" marL="36576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◦"/>
              <a:defRPr sz="1600">
                <a:solidFill>
                  <a:srgbClr val="FFFFFF"/>
                </a:solidFill>
              </a:defRPr>
            </a:lvl8pPr>
            <a:lvl9pPr indent="-330200" lvl="8" marL="411480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1600"/>
              <a:buChar char="◦"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3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6">
  <p:cSld name="CUSTOM_11_1_2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ctrTitle"/>
          </p:nvPr>
        </p:nvSpPr>
        <p:spPr>
          <a:xfrm>
            <a:off x="1108267" y="501998"/>
            <a:ext cx="5156400" cy="273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19"/>
          <p:cNvSpPr txBox="1"/>
          <p:nvPr>
            <p:ph idx="1" type="subTitle"/>
          </p:nvPr>
        </p:nvSpPr>
        <p:spPr>
          <a:xfrm>
            <a:off x="1108267" y="3085633"/>
            <a:ext cx="4108800" cy="2379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>
            <a:lvl1pPr lvl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15" y="633431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15" y="633431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097280" y="758952"/>
            <a:ext cx="100584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b="0" sz="8000">
                <a:solidFill>
                  <a:srgbClr val="26262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0" type="dt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1" type="ftr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43" name="Google Shape;43;p5"/>
          <p:cNvCxnSpPr/>
          <p:nvPr/>
        </p:nvCxnSpPr>
        <p:spPr>
          <a:xfrm>
            <a:off x="1207658" y="4343400"/>
            <a:ext cx="98754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1097279" y="1845734"/>
            <a:ext cx="49377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6217920" y="1845735"/>
            <a:ext cx="49377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0" type="dt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1097280" y="1846052"/>
            <a:ext cx="4937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7"/>
          <p:cNvSpPr txBox="1"/>
          <p:nvPr>
            <p:ph idx="2" type="body"/>
          </p:nvPr>
        </p:nvSpPr>
        <p:spPr>
          <a:xfrm>
            <a:off x="1097280" y="2582334"/>
            <a:ext cx="4937700" cy="3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3" type="body"/>
          </p:nvPr>
        </p:nvSpPr>
        <p:spPr>
          <a:xfrm>
            <a:off x="6217920" y="1846052"/>
            <a:ext cx="4937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7"/>
          <p:cNvSpPr txBox="1"/>
          <p:nvPr>
            <p:ph idx="4" type="body"/>
          </p:nvPr>
        </p:nvSpPr>
        <p:spPr>
          <a:xfrm>
            <a:off x="6217920" y="2582334"/>
            <a:ext cx="4937700" cy="3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0" type="dt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0" type="dt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6" y="0"/>
            <a:ext cx="40509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4040071" y="0"/>
            <a:ext cx="63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4800600" y="731520"/>
            <a:ext cx="64923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457200" y="2926080"/>
            <a:ext cx="3200400" cy="3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465512" y="6459785"/>
            <a:ext cx="261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4800600" y="6459785"/>
            <a:ext cx="464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700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1097280" y="5074920"/>
            <a:ext cx="101133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8" name="Google Shape;78;p10"/>
          <p:cNvPicPr preferRelativeResize="0"/>
          <p:nvPr>
            <p:ph idx="2" type="pic"/>
          </p:nvPr>
        </p:nvPicPr>
        <p:blipFill/>
        <p:spPr>
          <a:xfrm>
            <a:off x="15" y="0"/>
            <a:ext cx="12192000" cy="4915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79" name="Google Shape;79;p10"/>
          <p:cNvSpPr txBox="1"/>
          <p:nvPr>
            <p:ph idx="1" type="body"/>
          </p:nvPr>
        </p:nvSpPr>
        <p:spPr>
          <a:xfrm>
            <a:off x="1097280" y="5907023"/>
            <a:ext cx="101133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0" name="Google Shape;80;p10"/>
          <p:cNvSpPr txBox="1"/>
          <p:nvPr>
            <p:ph idx="10" type="dt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1" type="ftr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0" y="6334316"/>
            <a:ext cx="12192000" cy="6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1097280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9900458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ctrTitle"/>
          </p:nvPr>
        </p:nvSpPr>
        <p:spPr>
          <a:xfrm>
            <a:off x="400475" y="509725"/>
            <a:ext cx="6195000" cy="2965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644" u="sng"/>
              <a:t>Software Engineering Lab</a:t>
            </a:r>
            <a:br>
              <a:rPr b="1" lang="en-IN"/>
            </a:br>
            <a:r>
              <a:rPr b="1" lang="en-IN"/>
              <a:t>2021-22</a:t>
            </a:r>
            <a:br>
              <a:rPr b="1" lang="en-IN"/>
            </a:br>
            <a:br>
              <a:rPr lang="en-IN"/>
            </a:br>
            <a:r>
              <a:rPr lang="en-IN"/>
              <a:t>Group:4</a:t>
            </a:r>
            <a:br>
              <a:rPr lang="en-IN"/>
            </a:br>
            <a:r>
              <a:rPr lang="en-IN"/>
              <a:t>Topic : Bookshop Automation System</a:t>
            </a:r>
            <a:endParaRPr/>
          </a:p>
        </p:txBody>
      </p:sp>
      <p:sp>
        <p:nvSpPr>
          <p:cNvPr id="143" name="Google Shape;143;p20"/>
          <p:cNvSpPr txBox="1"/>
          <p:nvPr>
            <p:ph idx="1" type="body"/>
          </p:nvPr>
        </p:nvSpPr>
        <p:spPr>
          <a:xfrm>
            <a:off x="554950" y="3984925"/>
            <a:ext cx="5040300" cy="24714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IN"/>
              <a:t>Md Tanwir Ahmad 19JE0514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IN"/>
              <a:t>Md Tauqeer Alam 19JE0515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IN">
                <a:solidFill>
                  <a:schemeClr val="lt1"/>
                </a:solidFill>
              </a:rPr>
              <a:t>Mihir Digamber Jichkar 19JE0526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IN"/>
              <a:t>Mohammed Sufiyanuddin 19JE0531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/>
        </p:nvSpPr>
        <p:spPr>
          <a:xfrm>
            <a:off x="284051" y="318225"/>
            <a:ext cx="410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3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</a:t>
            </a:r>
            <a:r>
              <a:rPr b="1" lang="en-IN" sz="3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dashboard</a:t>
            </a:r>
            <a:endParaRPr b="1" sz="3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700" y="1004888"/>
            <a:ext cx="6096000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/>
          <p:nvPr/>
        </p:nvSpPr>
        <p:spPr>
          <a:xfrm>
            <a:off x="4708725" y="2608675"/>
            <a:ext cx="2116500" cy="804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/>
        </p:nvSpPr>
        <p:spPr>
          <a:xfrm>
            <a:off x="132475" y="198725"/>
            <a:ext cx="675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by book name, author name or genre</a:t>
            </a:r>
            <a:endParaRPr b="1" sz="2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826" y="880125"/>
            <a:ext cx="6455799" cy="509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/>
          <p:nvPr/>
        </p:nvSpPr>
        <p:spPr>
          <a:xfrm>
            <a:off x="6888775" y="5173875"/>
            <a:ext cx="1577100" cy="732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8" name="Google Shape;208;p30"/>
          <p:cNvCxnSpPr/>
          <p:nvPr/>
        </p:nvCxnSpPr>
        <p:spPr>
          <a:xfrm>
            <a:off x="8465875" y="5532975"/>
            <a:ext cx="1739100" cy="444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09" name="Google Shape;209;p30"/>
          <p:cNvSpPr txBox="1"/>
          <p:nvPr/>
        </p:nvSpPr>
        <p:spPr>
          <a:xfrm>
            <a:off x="10303425" y="5532975"/>
            <a:ext cx="1739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latin typeface="Calibri"/>
                <a:ea typeface="Calibri"/>
                <a:cs typeface="Calibri"/>
                <a:sym typeface="Calibri"/>
              </a:rPr>
              <a:t>Request book if it does not exist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/>
        </p:nvSpPr>
        <p:spPr>
          <a:xfrm>
            <a:off x="75911" y="180700"/>
            <a:ext cx="2187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Result</a:t>
            </a:r>
            <a:endParaRPr b="1"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125" y="823163"/>
            <a:ext cx="10245646" cy="50263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1082850" y="823175"/>
            <a:ext cx="4019700" cy="1342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/>
          <p:nvPr/>
        </p:nvSpPr>
        <p:spPr>
          <a:xfrm>
            <a:off x="7781525" y="3794700"/>
            <a:ext cx="2116500" cy="804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/>
        </p:nvSpPr>
        <p:spPr>
          <a:xfrm>
            <a:off x="353962" y="288825"/>
            <a:ext cx="2187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Book</a:t>
            </a:r>
            <a:endParaRPr b="1"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4450"/>
            <a:ext cx="11887199" cy="1269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/>
        </p:nvSpPr>
        <p:spPr>
          <a:xfrm>
            <a:off x="284051" y="318225"/>
            <a:ext cx="410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3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</a:t>
            </a:r>
            <a:r>
              <a:rPr b="1" lang="en-IN" sz="3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dashboard</a:t>
            </a:r>
            <a:endParaRPr b="1" sz="3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700" y="1004888"/>
            <a:ext cx="6096000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/>
          <p:nvPr/>
        </p:nvSpPr>
        <p:spPr>
          <a:xfrm>
            <a:off x="7597125" y="2608675"/>
            <a:ext cx="2116500" cy="804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4"/>
          <p:cNvSpPr txBox="1"/>
          <p:nvPr/>
        </p:nvSpPr>
        <p:spPr>
          <a:xfrm>
            <a:off x="273248" y="211450"/>
            <a:ext cx="2714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 Book </a:t>
            </a:r>
            <a:endParaRPr b="1" sz="32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7650" y="1372625"/>
            <a:ext cx="6096000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/>
        </p:nvSpPr>
        <p:spPr>
          <a:xfrm>
            <a:off x="103323" y="134225"/>
            <a:ext cx="271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 Book </a:t>
            </a:r>
            <a:endParaRPr b="1"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550" y="877300"/>
            <a:ext cx="6096000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/>
        </p:nvSpPr>
        <p:spPr>
          <a:xfrm>
            <a:off x="103323" y="134225"/>
            <a:ext cx="271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 Book </a:t>
            </a:r>
            <a:endParaRPr b="1"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325" y="926525"/>
            <a:ext cx="6096000" cy="48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8200" y="2098175"/>
            <a:ext cx="4743450" cy="1666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400000" dist="57150">
              <a:srgbClr val="000000">
                <a:alpha val="36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/>
          <p:nvPr/>
        </p:nvSpPr>
        <p:spPr>
          <a:xfrm>
            <a:off x="284051" y="318225"/>
            <a:ext cx="410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3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</a:t>
            </a:r>
            <a:r>
              <a:rPr b="1" lang="en-IN" sz="3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dashboard</a:t>
            </a:r>
            <a:endParaRPr b="1" sz="3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700" y="1004888"/>
            <a:ext cx="6096000" cy="4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7"/>
          <p:cNvSpPr/>
          <p:nvPr/>
        </p:nvSpPr>
        <p:spPr>
          <a:xfrm>
            <a:off x="4739625" y="4045150"/>
            <a:ext cx="2116500" cy="804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/>
        </p:nvSpPr>
        <p:spPr>
          <a:xfrm>
            <a:off x="118801" y="72425"/>
            <a:ext cx="352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Completed Orders</a:t>
            </a:r>
            <a:endParaRPr b="1"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000" y="940150"/>
            <a:ext cx="6496201" cy="514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1"/>
          <p:cNvPicPr preferRelativeResize="0"/>
          <p:nvPr/>
        </p:nvPicPr>
        <p:blipFill rotWithShape="1">
          <a:blip r:embed="rId3">
            <a:alphaModFix/>
          </a:blip>
          <a:srcRect b="0" l="0" r="0" t="3642"/>
          <a:stretch/>
        </p:blipFill>
        <p:spPr>
          <a:xfrm>
            <a:off x="-216325" y="0"/>
            <a:ext cx="1253557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ctrTitle"/>
          </p:nvPr>
        </p:nvSpPr>
        <p:spPr>
          <a:xfrm>
            <a:off x="2590225" y="593183"/>
            <a:ext cx="9263700" cy="1328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400"/>
              <a:t>Actors:</a:t>
            </a:r>
            <a:endParaRPr b="1" sz="4400"/>
          </a:p>
        </p:txBody>
      </p:sp>
      <p:sp>
        <p:nvSpPr>
          <p:cNvPr id="268" name="Google Shape;268;p39"/>
          <p:cNvSpPr txBox="1"/>
          <p:nvPr>
            <p:ph idx="1" type="body"/>
          </p:nvPr>
        </p:nvSpPr>
        <p:spPr>
          <a:xfrm>
            <a:off x="2513000" y="2434100"/>
            <a:ext cx="9263700" cy="3657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87350" lvl="0" marL="457200" rtl="0" algn="l">
              <a:spcBef>
                <a:spcPts val="1200"/>
              </a:spcBef>
              <a:spcAft>
                <a:spcPts val="0"/>
              </a:spcAft>
              <a:buSzPts val="2500"/>
              <a:buAutoNum type="arabicPeriod"/>
            </a:pPr>
            <a:r>
              <a:rPr lang="en-IN" sz="2500"/>
              <a:t>Customer</a:t>
            </a:r>
            <a:endParaRPr sz="2500"/>
          </a:p>
          <a:p>
            <a:pPr indent="-387350" lvl="0" marL="457200" rtl="0" algn="l">
              <a:spcBef>
                <a:spcPts val="2100"/>
              </a:spcBef>
              <a:spcAft>
                <a:spcPts val="0"/>
              </a:spcAft>
              <a:buClr>
                <a:srgbClr val="FF9900"/>
              </a:buClr>
              <a:buSzPts val="2500"/>
              <a:buAutoNum type="arabicPeriod"/>
            </a:pPr>
            <a:r>
              <a:rPr lang="en-IN" sz="2500">
                <a:solidFill>
                  <a:srgbClr val="FF9900"/>
                </a:solidFill>
              </a:rPr>
              <a:t>Sales Clerk</a:t>
            </a:r>
            <a:endParaRPr sz="2500">
              <a:solidFill>
                <a:srgbClr val="FF9900"/>
              </a:solidFill>
            </a:endParaRPr>
          </a:p>
          <a:p>
            <a:pPr indent="-387350" lvl="0" marL="457200" rtl="0" algn="l">
              <a:spcBef>
                <a:spcPts val="2100"/>
              </a:spcBef>
              <a:spcAft>
                <a:spcPts val="0"/>
              </a:spcAft>
              <a:buSzPts val="2500"/>
              <a:buAutoNum type="arabicPeriod"/>
            </a:pPr>
            <a:r>
              <a:rPr lang="en-IN" sz="2500"/>
              <a:t>Manager</a:t>
            </a:r>
            <a:endParaRPr sz="2500"/>
          </a:p>
          <a:p>
            <a:pPr indent="-387350" lvl="0" marL="457200" rtl="0" algn="l">
              <a:spcBef>
                <a:spcPts val="2100"/>
              </a:spcBef>
              <a:spcAft>
                <a:spcPts val="2100"/>
              </a:spcAft>
              <a:buSzPts val="2500"/>
              <a:buAutoNum type="arabicPeriod"/>
            </a:pPr>
            <a:r>
              <a:rPr lang="en-IN" sz="2500"/>
              <a:t>Owner</a:t>
            </a:r>
            <a:endParaRPr sz="2500"/>
          </a:p>
        </p:txBody>
      </p:sp>
      <p:sp>
        <p:nvSpPr>
          <p:cNvPr id="269" name="Google Shape;269;p39"/>
          <p:cNvSpPr/>
          <p:nvPr/>
        </p:nvSpPr>
        <p:spPr>
          <a:xfrm>
            <a:off x="2300375" y="3027000"/>
            <a:ext cx="2224500" cy="8040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ctrTitle"/>
          </p:nvPr>
        </p:nvSpPr>
        <p:spPr>
          <a:xfrm>
            <a:off x="354150" y="1019449"/>
            <a:ext cx="5040300" cy="1059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Sales Clerk</a:t>
            </a:r>
            <a:endParaRPr b="1"/>
          </a:p>
        </p:txBody>
      </p:sp>
      <p:sp>
        <p:nvSpPr>
          <p:cNvPr id="275" name="Google Shape;275;p40"/>
          <p:cNvSpPr txBox="1"/>
          <p:nvPr>
            <p:ph idx="1" type="body"/>
          </p:nvPr>
        </p:nvSpPr>
        <p:spPr>
          <a:xfrm>
            <a:off x="431375" y="2579325"/>
            <a:ext cx="10133700" cy="3846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58750" lvl="0" marL="91440" rtl="0" algn="l">
              <a:spcBef>
                <a:spcPts val="1200"/>
              </a:spcBef>
              <a:spcAft>
                <a:spcPts val="0"/>
              </a:spcAft>
              <a:buSzPts val="2500"/>
              <a:buChar char=" "/>
            </a:pPr>
            <a:r>
              <a:rPr b="1" lang="en-IN" sz="2500"/>
              <a:t>Actions</a:t>
            </a:r>
            <a:endParaRPr b="1" sz="2500"/>
          </a:p>
          <a:p>
            <a:pPr indent="-124301" lvl="0" marL="91440" rtl="0" algn="l">
              <a:spcBef>
                <a:spcPts val="2100"/>
              </a:spcBef>
              <a:spcAft>
                <a:spcPts val="0"/>
              </a:spcAft>
              <a:buSzPts val="1958"/>
              <a:buChar char="•"/>
            </a:pPr>
            <a:r>
              <a:rPr lang="en-IN" sz="1957"/>
              <a:t> </a:t>
            </a:r>
            <a:r>
              <a:rPr lang="en-IN" sz="1957">
                <a:solidFill>
                  <a:schemeClr val="lt1"/>
                </a:solidFill>
              </a:rPr>
              <a:t>Sales Clerk can </a:t>
            </a:r>
            <a:r>
              <a:rPr b="1" lang="en-IN" sz="1957">
                <a:solidFill>
                  <a:schemeClr val="lt1"/>
                </a:solidFill>
              </a:rPr>
              <a:t>add books </a:t>
            </a:r>
            <a:r>
              <a:rPr lang="en-IN" sz="1957">
                <a:solidFill>
                  <a:schemeClr val="lt1"/>
                </a:solidFill>
              </a:rPr>
              <a:t>to inventory</a:t>
            </a:r>
            <a:endParaRPr sz="1957"/>
          </a:p>
          <a:p>
            <a:pPr indent="-124301" lvl="0" marL="91440" rtl="0" algn="l">
              <a:spcBef>
                <a:spcPts val="2100"/>
              </a:spcBef>
              <a:spcAft>
                <a:spcPts val="0"/>
              </a:spcAft>
              <a:buSzPts val="1958"/>
              <a:buChar char="•"/>
            </a:pPr>
            <a:r>
              <a:rPr lang="en-IN" sz="1957"/>
              <a:t>Sales Clerk can</a:t>
            </a:r>
            <a:r>
              <a:rPr lang="en-IN" sz="1957"/>
              <a:t> </a:t>
            </a:r>
            <a:r>
              <a:rPr b="1" lang="en-IN" sz="1957"/>
              <a:t>update the inventory</a:t>
            </a:r>
            <a:r>
              <a:rPr lang="en-IN" sz="1957"/>
              <a:t>.</a:t>
            </a:r>
            <a:endParaRPr sz="1957"/>
          </a:p>
          <a:p>
            <a:pPr indent="-124301" lvl="0" marL="91440" rtl="0" algn="l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58"/>
              <a:buChar char="•"/>
            </a:pPr>
            <a:r>
              <a:rPr lang="en-IN" sz="1957">
                <a:solidFill>
                  <a:schemeClr val="lt1"/>
                </a:solidFill>
              </a:rPr>
              <a:t>Sales Clerk can </a:t>
            </a:r>
            <a:r>
              <a:rPr b="1" lang="en-IN" sz="1957">
                <a:solidFill>
                  <a:schemeClr val="lt1"/>
                </a:solidFill>
              </a:rPr>
              <a:t>search for books</a:t>
            </a:r>
            <a:r>
              <a:rPr lang="en-IN" sz="1957">
                <a:solidFill>
                  <a:schemeClr val="lt1"/>
                </a:solidFill>
              </a:rPr>
              <a:t>. </a:t>
            </a:r>
            <a:endParaRPr sz="1957"/>
          </a:p>
          <a:p>
            <a:pPr indent="-124301" lvl="0" marL="91440" rtl="0" algn="l">
              <a:spcBef>
                <a:spcPts val="2100"/>
              </a:spcBef>
              <a:spcAft>
                <a:spcPts val="0"/>
              </a:spcAft>
              <a:buSzPts val="1958"/>
              <a:buChar char="•"/>
            </a:pPr>
            <a:r>
              <a:rPr lang="en-IN" sz="1957"/>
              <a:t>Sales Clerk can </a:t>
            </a:r>
            <a:r>
              <a:rPr b="1" lang="en-IN" sz="1957"/>
              <a:t>place order </a:t>
            </a:r>
            <a:r>
              <a:rPr lang="en-IN" sz="1957"/>
              <a:t>and </a:t>
            </a:r>
            <a:r>
              <a:rPr b="1" lang="en-IN" sz="1957"/>
              <a:t>generate the receipt</a:t>
            </a:r>
            <a:endParaRPr sz="1957"/>
          </a:p>
          <a:p>
            <a:pPr indent="-124301" lvl="0" marL="91440" rtl="0" algn="l">
              <a:spcBef>
                <a:spcPts val="2100"/>
              </a:spcBef>
              <a:spcAft>
                <a:spcPts val="0"/>
              </a:spcAft>
              <a:buSzPts val="1958"/>
              <a:buChar char="•"/>
            </a:pPr>
            <a:r>
              <a:rPr lang="en-IN" sz="1957"/>
              <a:t>Sales clerk can </a:t>
            </a:r>
            <a:r>
              <a:rPr b="1" lang="en-IN" sz="1957"/>
              <a:t>update </a:t>
            </a:r>
            <a:r>
              <a:rPr lang="en-IN" sz="1957"/>
              <a:t>the </a:t>
            </a:r>
            <a:r>
              <a:rPr b="1" lang="en-IN" sz="1957"/>
              <a:t>database</a:t>
            </a:r>
            <a:endParaRPr b="1" sz="1957"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SzPts val="1018"/>
              <a:buNone/>
            </a:pPr>
            <a:r>
              <a:t/>
            </a:r>
            <a:endParaRPr sz="1757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/>
        </p:nvSpPr>
        <p:spPr>
          <a:xfrm>
            <a:off x="363398" y="369600"/>
            <a:ext cx="536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Sales Clerk </a:t>
            </a:r>
            <a:r>
              <a:rPr b="1" lang="en-IN" sz="3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Window</a:t>
            </a:r>
            <a:endParaRPr b="1" sz="32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601" y="1078599"/>
            <a:ext cx="7125724" cy="51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/>
        </p:nvSpPr>
        <p:spPr>
          <a:xfrm>
            <a:off x="363398" y="369600"/>
            <a:ext cx="536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Sales Clerk Window</a:t>
            </a:r>
            <a:endParaRPr b="1" sz="32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601" y="1078599"/>
            <a:ext cx="7125724" cy="51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2"/>
          <p:cNvSpPr/>
          <p:nvPr/>
        </p:nvSpPr>
        <p:spPr>
          <a:xfrm>
            <a:off x="3583450" y="2054300"/>
            <a:ext cx="1652700" cy="69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/>
        </p:nvSpPr>
        <p:spPr>
          <a:xfrm>
            <a:off x="125672" y="309334"/>
            <a:ext cx="396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a new book</a:t>
            </a:r>
            <a:endParaRPr b="1"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200" y="529750"/>
            <a:ext cx="6454350" cy="554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8325" y="467525"/>
            <a:ext cx="6821824" cy="55563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4"/>
          <p:cNvSpPr txBox="1"/>
          <p:nvPr/>
        </p:nvSpPr>
        <p:spPr>
          <a:xfrm>
            <a:off x="125672" y="309334"/>
            <a:ext cx="396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a new book</a:t>
            </a:r>
            <a:endParaRPr b="1"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 txBox="1"/>
          <p:nvPr/>
        </p:nvSpPr>
        <p:spPr>
          <a:xfrm>
            <a:off x="125675" y="309325"/>
            <a:ext cx="466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a new book Confirmation</a:t>
            </a:r>
            <a:endParaRPr b="1"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6125" y="1649099"/>
            <a:ext cx="5584825" cy="19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/>
        </p:nvSpPr>
        <p:spPr>
          <a:xfrm>
            <a:off x="363398" y="369600"/>
            <a:ext cx="536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Sales Clerk Window</a:t>
            </a:r>
            <a:endParaRPr b="1" sz="32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601" y="1078599"/>
            <a:ext cx="7125724" cy="51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6"/>
          <p:cNvSpPr/>
          <p:nvPr/>
        </p:nvSpPr>
        <p:spPr>
          <a:xfrm>
            <a:off x="5563113" y="2038850"/>
            <a:ext cx="1652700" cy="695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7"/>
          <p:cNvSpPr txBox="1"/>
          <p:nvPr/>
        </p:nvSpPr>
        <p:spPr>
          <a:xfrm>
            <a:off x="125672" y="309334"/>
            <a:ext cx="396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</a:t>
            </a:r>
            <a:r>
              <a:rPr b="1" lang="en-IN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book</a:t>
            </a:r>
            <a:endParaRPr b="1"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525" y="145250"/>
            <a:ext cx="7084499" cy="60892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7"/>
          <p:cNvSpPr/>
          <p:nvPr/>
        </p:nvSpPr>
        <p:spPr>
          <a:xfrm>
            <a:off x="4759203" y="5172525"/>
            <a:ext cx="2082300" cy="89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 txBox="1"/>
          <p:nvPr/>
        </p:nvSpPr>
        <p:spPr>
          <a:xfrm>
            <a:off x="125672" y="309334"/>
            <a:ext cx="3968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Update book confirmation</a:t>
            </a:r>
            <a:endParaRPr b="1"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525" y="145250"/>
            <a:ext cx="7084499" cy="608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900" y="2068075"/>
            <a:ext cx="4724400" cy="1619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20000" dist="104775">
              <a:srgbClr val="000000">
                <a:alpha val="50000"/>
              </a:srgbClr>
            </a:outerShdw>
          </a:effectLst>
        </p:spPr>
      </p:pic>
      <p:sp>
        <p:nvSpPr>
          <p:cNvPr id="328" name="Google Shape;328;p48"/>
          <p:cNvSpPr/>
          <p:nvPr/>
        </p:nvSpPr>
        <p:spPr>
          <a:xfrm>
            <a:off x="1456526" y="2980050"/>
            <a:ext cx="1419000" cy="831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ctrTitle"/>
          </p:nvPr>
        </p:nvSpPr>
        <p:spPr>
          <a:xfrm>
            <a:off x="2590225" y="593183"/>
            <a:ext cx="9263700" cy="1328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400"/>
              <a:t>Actors:</a:t>
            </a:r>
            <a:endParaRPr b="1" sz="4400"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2513000" y="2434100"/>
            <a:ext cx="9263700" cy="3657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87350" lvl="0" marL="457200" rtl="0" algn="l">
              <a:spcBef>
                <a:spcPts val="1200"/>
              </a:spcBef>
              <a:spcAft>
                <a:spcPts val="0"/>
              </a:spcAft>
              <a:buSzPts val="2500"/>
              <a:buAutoNum type="arabicPeriod"/>
            </a:pPr>
            <a:r>
              <a:rPr lang="en-IN" sz="2500"/>
              <a:t>Customer</a:t>
            </a:r>
            <a:endParaRPr sz="2500"/>
          </a:p>
          <a:p>
            <a:pPr indent="-387350" lvl="0" marL="457200" rtl="0" algn="l">
              <a:spcBef>
                <a:spcPts val="2100"/>
              </a:spcBef>
              <a:spcAft>
                <a:spcPts val="0"/>
              </a:spcAft>
              <a:buSzPts val="2500"/>
              <a:buAutoNum type="arabicPeriod"/>
            </a:pPr>
            <a:r>
              <a:rPr lang="en-IN" sz="2500"/>
              <a:t>Sales Clerk</a:t>
            </a:r>
            <a:endParaRPr sz="2500"/>
          </a:p>
          <a:p>
            <a:pPr indent="-387350" lvl="0" marL="457200" rtl="0" algn="l">
              <a:spcBef>
                <a:spcPts val="2100"/>
              </a:spcBef>
              <a:spcAft>
                <a:spcPts val="0"/>
              </a:spcAft>
              <a:buSzPts val="2500"/>
              <a:buAutoNum type="arabicPeriod"/>
            </a:pPr>
            <a:r>
              <a:rPr lang="en-IN" sz="2500"/>
              <a:t>Manager</a:t>
            </a:r>
            <a:endParaRPr sz="2500"/>
          </a:p>
          <a:p>
            <a:pPr indent="-387350" lvl="0" marL="457200" rtl="0" algn="l">
              <a:spcBef>
                <a:spcPts val="2100"/>
              </a:spcBef>
              <a:spcAft>
                <a:spcPts val="2100"/>
              </a:spcAft>
              <a:buSzPts val="2500"/>
              <a:buAutoNum type="arabicPeriod"/>
            </a:pPr>
            <a:r>
              <a:rPr lang="en-IN" sz="2500"/>
              <a:t>Owner</a:t>
            </a:r>
            <a:endParaRPr sz="2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9"/>
          <p:cNvSpPr txBox="1"/>
          <p:nvPr/>
        </p:nvSpPr>
        <p:spPr>
          <a:xfrm>
            <a:off x="363398" y="369600"/>
            <a:ext cx="5367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Sales Clerk Window</a:t>
            </a:r>
            <a:endParaRPr b="1" sz="32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601" y="1078599"/>
            <a:ext cx="7125724" cy="51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9"/>
          <p:cNvSpPr/>
          <p:nvPr/>
        </p:nvSpPr>
        <p:spPr>
          <a:xfrm>
            <a:off x="3583450" y="3228200"/>
            <a:ext cx="1652700" cy="76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 txBox="1"/>
          <p:nvPr/>
        </p:nvSpPr>
        <p:spPr>
          <a:xfrm>
            <a:off x="125672" y="309334"/>
            <a:ext cx="396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Order </a:t>
            </a:r>
            <a:r>
              <a:rPr b="1" lang="en-IN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book</a:t>
            </a:r>
            <a:endParaRPr b="1"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2200" y="689146"/>
            <a:ext cx="5943600" cy="522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0"/>
          <p:cNvSpPr/>
          <p:nvPr/>
        </p:nvSpPr>
        <p:spPr>
          <a:xfrm>
            <a:off x="6672525" y="4937050"/>
            <a:ext cx="2397600" cy="762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0"/>
          <p:cNvSpPr/>
          <p:nvPr/>
        </p:nvSpPr>
        <p:spPr>
          <a:xfrm>
            <a:off x="3768700" y="4937050"/>
            <a:ext cx="2397600" cy="7620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1"/>
          <p:cNvSpPr txBox="1"/>
          <p:nvPr/>
        </p:nvSpPr>
        <p:spPr>
          <a:xfrm>
            <a:off x="125672" y="309334"/>
            <a:ext cx="396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Bill</a:t>
            </a:r>
            <a:endParaRPr b="1"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" name="Google Shape;3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725" y="161425"/>
            <a:ext cx="6877175" cy="59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1"/>
          <p:cNvSpPr/>
          <p:nvPr/>
        </p:nvSpPr>
        <p:spPr>
          <a:xfrm>
            <a:off x="5801650" y="5183525"/>
            <a:ext cx="1888200" cy="52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 txBox="1"/>
          <p:nvPr/>
        </p:nvSpPr>
        <p:spPr>
          <a:xfrm>
            <a:off x="125672" y="309334"/>
            <a:ext cx="396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Receipt</a:t>
            </a:r>
            <a:endParaRPr b="1"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850" y="2064723"/>
            <a:ext cx="10970301" cy="27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3"/>
          <p:cNvSpPr txBox="1"/>
          <p:nvPr>
            <p:ph type="ctrTitle"/>
          </p:nvPr>
        </p:nvSpPr>
        <p:spPr>
          <a:xfrm>
            <a:off x="2590225" y="593183"/>
            <a:ext cx="9263700" cy="1328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400"/>
              <a:t>Actors:</a:t>
            </a:r>
            <a:endParaRPr b="1" sz="4400"/>
          </a:p>
        </p:txBody>
      </p:sp>
      <p:sp>
        <p:nvSpPr>
          <p:cNvPr id="362" name="Google Shape;362;p53"/>
          <p:cNvSpPr txBox="1"/>
          <p:nvPr>
            <p:ph idx="1" type="body"/>
          </p:nvPr>
        </p:nvSpPr>
        <p:spPr>
          <a:xfrm>
            <a:off x="2513000" y="2434100"/>
            <a:ext cx="9263700" cy="3657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87350" lvl="0" marL="457200" rtl="0" algn="l">
              <a:spcBef>
                <a:spcPts val="1200"/>
              </a:spcBef>
              <a:spcAft>
                <a:spcPts val="0"/>
              </a:spcAft>
              <a:buSzPts val="2500"/>
              <a:buAutoNum type="arabicPeriod"/>
            </a:pPr>
            <a:r>
              <a:rPr lang="en-IN" sz="2500"/>
              <a:t>Customer</a:t>
            </a:r>
            <a:endParaRPr sz="2500"/>
          </a:p>
          <a:p>
            <a:pPr indent="-387350" lvl="0" marL="457200" rtl="0" algn="l">
              <a:spcBef>
                <a:spcPts val="2100"/>
              </a:spcBef>
              <a:spcAft>
                <a:spcPts val="0"/>
              </a:spcAft>
              <a:buSzPts val="2500"/>
              <a:buAutoNum type="arabicPeriod"/>
            </a:pPr>
            <a:r>
              <a:rPr lang="en-IN" sz="2500"/>
              <a:t>Sales Clerk</a:t>
            </a:r>
            <a:endParaRPr sz="2500"/>
          </a:p>
          <a:p>
            <a:pPr indent="-387350" lvl="0" marL="457200" rtl="0" algn="l">
              <a:spcBef>
                <a:spcPts val="2100"/>
              </a:spcBef>
              <a:spcAft>
                <a:spcPts val="0"/>
              </a:spcAft>
              <a:buClr>
                <a:srgbClr val="FF9900"/>
              </a:buClr>
              <a:buSzPts val="2500"/>
              <a:buAutoNum type="arabicPeriod"/>
            </a:pPr>
            <a:r>
              <a:rPr lang="en-IN" sz="2500">
                <a:solidFill>
                  <a:srgbClr val="FF9900"/>
                </a:solidFill>
              </a:rPr>
              <a:t>Manager</a:t>
            </a:r>
            <a:endParaRPr sz="2500">
              <a:solidFill>
                <a:srgbClr val="FF9900"/>
              </a:solidFill>
            </a:endParaRPr>
          </a:p>
          <a:p>
            <a:pPr indent="-387350" lvl="0" marL="457200" rtl="0" algn="l">
              <a:spcBef>
                <a:spcPts val="2100"/>
              </a:spcBef>
              <a:spcAft>
                <a:spcPts val="2100"/>
              </a:spcAft>
              <a:buSzPts val="2500"/>
              <a:buAutoNum type="arabicPeriod"/>
            </a:pPr>
            <a:r>
              <a:rPr lang="en-IN" sz="2500"/>
              <a:t>Owner</a:t>
            </a:r>
            <a:endParaRPr sz="2500"/>
          </a:p>
        </p:txBody>
      </p:sp>
      <p:sp>
        <p:nvSpPr>
          <p:cNvPr id="363" name="Google Shape;363;p53"/>
          <p:cNvSpPr/>
          <p:nvPr/>
        </p:nvSpPr>
        <p:spPr>
          <a:xfrm>
            <a:off x="2251075" y="3676750"/>
            <a:ext cx="2224500" cy="8040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4"/>
          <p:cNvSpPr txBox="1"/>
          <p:nvPr>
            <p:ph type="ctrTitle"/>
          </p:nvPr>
        </p:nvSpPr>
        <p:spPr>
          <a:xfrm>
            <a:off x="2513000" y="948433"/>
            <a:ext cx="9263700" cy="1328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/>
              <a:t>Manager</a:t>
            </a:r>
            <a:endParaRPr b="1"/>
          </a:p>
        </p:txBody>
      </p:sp>
      <p:sp>
        <p:nvSpPr>
          <p:cNvPr id="369" name="Google Shape;369;p54"/>
          <p:cNvSpPr txBox="1"/>
          <p:nvPr>
            <p:ph idx="1" type="body"/>
          </p:nvPr>
        </p:nvSpPr>
        <p:spPr>
          <a:xfrm>
            <a:off x="2513000" y="2434100"/>
            <a:ext cx="9263700" cy="3657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33350" lvl="0" marL="91440" rtl="0" algn="l">
              <a:spcBef>
                <a:spcPts val="1200"/>
              </a:spcBef>
              <a:spcAft>
                <a:spcPts val="0"/>
              </a:spcAft>
              <a:buSzPts val="2100"/>
              <a:buChar char=" "/>
            </a:pPr>
            <a:r>
              <a:rPr lang="en-IN"/>
              <a:t>Actions</a:t>
            </a:r>
            <a:endParaRPr/>
          </a:p>
          <a:p>
            <a:pPr indent="-133350" lvl="0" marL="91440" rtl="0" algn="l">
              <a:spcBef>
                <a:spcPts val="2100"/>
              </a:spcBef>
              <a:spcAft>
                <a:spcPts val="0"/>
              </a:spcAft>
              <a:buSzPts val="2100"/>
              <a:buChar char="•"/>
            </a:pPr>
            <a:r>
              <a:rPr lang="en-IN"/>
              <a:t> Manager can do everything </a:t>
            </a:r>
            <a:r>
              <a:rPr lang="en-IN"/>
              <a:t>the sales clerk can.</a:t>
            </a:r>
            <a:endParaRPr/>
          </a:p>
          <a:p>
            <a:pPr indent="-133350" lvl="0" marL="91440" rtl="0" algn="l">
              <a:spcBef>
                <a:spcPts val="2100"/>
              </a:spcBef>
              <a:spcAft>
                <a:spcPts val="0"/>
              </a:spcAft>
              <a:buSzPts val="2100"/>
              <a:buChar char="•"/>
            </a:pPr>
            <a:r>
              <a:rPr lang="en-IN"/>
              <a:t> Manager can check sales records.</a:t>
            </a:r>
            <a:endParaRPr/>
          </a:p>
          <a:p>
            <a:pPr indent="-133350" lvl="0" marL="91440" rtl="0" algn="l">
              <a:spcBef>
                <a:spcPts val="2100"/>
              </a:spcBef>
              <a:spcAft>
                <a:spcPts val="0"/>
              </a:spcAft>
              <a:buSzPts val="2100"/>
              <a:buChar char="•"/>
            </a:pPr>
            <a:r>
              <a:rPr lang="en-IN"/>
              <a:t>Manager  can check purchase records.</a:t>
            </a:r>
            <a:endParaRPr/>
          </a:p>
          <a:p>
            <a:pPr indent="-133350" lvl="0" marL="91440" rtl="0" algn="l">
              <a:spcBef>
                <a:spcPts val="2100"/>
              </a:spcBef>
              <a:spcAft>
                <a:spcPts val="0"/>
              </a:spcAft>
              <a:buSzPts val="2100"/>
              <a:buChar char="•"/>
            </a:pPr>
            <a:r>
              <a:rPr lang="en-IN"/>
              <a:t> Manager can add purchases.</a:t>
            </a:r>
            <a:endParaRPr/>
          </a:p>
          <a:p>
            <a:pPr indent="-133350" lvl="0" marL="91440" rtl="0" algn="l">
              <a:spcBef>
                <a:spcPts val="2100"/>
              </a:spcBef>
              <a:spcAft>
                <a:spcPts val="2100"/>
              </a:spcAft>
              <a:buSzPts val="2100"/>
              <a:buChar char="•"/>
            </a:pPr>
            <a:r>
              <a:rPr lang="en-IN"/>
              <a:t> Manager can view requested books by customers.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 txBox="1"/>
          <p:nvPr/>
        </p:nvSpPr>
        <p:spPr>
          <a:xfrm>
            <a:off x="8945592" y="2725485"/>
            <a:ext cx="2862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Manager Dashboard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86876" cy="61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/>
        </p:nvSpPr>
        <p:spPr>
          <a:xfrm>
            <a:off x="8945592" y="2725485"/>
            <a:ext cx="2862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Manager Dashboard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86876" cy="61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6"/>
          <p:cNvSpPr/>
          <p:nvPr/>
        </p:nvSpPr>
        <p:spPr>
          <a:xfrm>
            <a:off x="3117275" y="2592275"/>
            <a:ext cx="2313300" cy="98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7"/>
          <p:cNvSpPr txBox="1"/>
          <p:nvPr/>
        </p:nvSpPr>
        <p:spPr>
          <a:xfrm>
            <a:off x="9224517" y="2725485"/>
            <a:ext cx="2862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Sales Records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8" name="Google Shape;38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75" y="902150"/>
            <a:ext cx="8640793" cy="4600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8"/>
          <p:cNvSpPr txBox="1"/>
          <p:nvPr/>
        </p:nvSpPr>
        <p:spPr>
          <a:xfrm>
            <a:off x="8945592" y="2725485"/>
            <a:ext cx="2862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Manager Dashboard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86876" cy="61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8"/>
          <p:cNvSpPr/>
          <p:nvPr/>
        </p:nvSpPr>
        <p:spPr>
          <a:xfrm>
            <a:off x="3346975" y="4003250"/>
            <a:ext cx="2313300" cy="98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ctrTitle"/>
          </p:nvPr>
        </p:nvSpPr>
        <p:spPr>
          <a:xfrm>
            <a:off x="2590225" y="593183"/>
            <a:ext cx="9263700" cy="1328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400"/>
              <a:t>Actors:</a:t>
            </a:r>
            <a:endParaRPr b="1" sz="4400"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2513000" y="2434100"/>
            <a:ext cx="9263700" cy="3657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87350" lvl="0" marL="457200" rtl="0" algn="l">
              <a:spcBef>
                <a:spcPts val="1200"/>
              </a:spcBef>
              <a:spcAft>
                <a:spcPts val="0"/>
              </a:spcAft>
              <a:buClr>
                <a:srgbClr val="FF9900"/>
              </a:buClr>
              <a:buSzPts val="2500"/>
              <a:buAutoNum type="arabicPeriod"/>
            </a:pPr>
            <a:r>
              <a:rPr b="1" lang="en-IN" sz="2500">
                <a:solidFill>
                  <a:srgbClr val="FF9900"/>
                </a:solidFill>
              </a:rPr>
              <a:t>Customer</a:t>
            </a:r>
            <a:endParaRPr b="1" sz="2500">
              <a:solidFill>
                <a:srgbClr val="FF9900"/>
              </a:solidFill>
            </a:endParaRPr>
          </a:p>
          <a:p>
            <a:pPr indent="-387350" lvl="0" marL="457200" rtl="0" algn="l">
              <a:spcBef>
                <a:spcPts val="2100"/>
              </a:spcBef>
              <a:spcAft>
                <a:spcPts val="0"/>
              </a:spcAft>
              <a:buSzPts val="2500"/>
              <a:buAutoNum type="arabicPeriod"/>
            </a:pPr>
            <a:r>
              <a:rPr lang="en-IN" sz="2500"/>
              <a:t>Sales Clerk</a:t>
            </a:r>
            <a:endParaRPr sz="2500"/>
          </a:p>
          <a:p>
            <a:pPr indent="-387350" lvl="0" marL="457200" rtl="0" algn="l">
              <a:spcBef>
                <a:spcPts val="2100"/>
              </a:spcBef>
              <a:spcAft>
                <a:spcPts val="0"/>
              </a:spcAft>
              <a:buSzPts val="2500"/>
              <a:buAutoNum type="arabicPeriod"/>
            </a:pPr>
            <a:r>
              <a:rPr lang="en-IN" sz="2500"/>
              <a:t>Manager</a:t>
            </a:r>
            <a:endParaRPr sz="2500"/>
          </a:p>
          <a:p>
            <a:pPr indent="-387350" lvl="0" marL="457200" rtl="0" algn="l">
              <a:spcBef>
                <a:spcPts val="2100"/>
              </a:spcBef>
              <a:spcAft>
                <a:spcPts val="2100"/>
              </a:spcAft>
              <a:buSzPts val="2500"/>
              <a:buAutoNum type="arabicPeriod"/>
            </a:pPr>
            <a:r>
              <a:rPr lang="en-IN" sz="2500"/>
              <a:t>Owner</a:t>
            </a:r>
            <a:endParaRPr sz="2500"/>
          </a:p>
        </p:txBody>
      </p:sp>
      <p:sp>
        <p:nvSpPr>
          <p:cNvPr id="161" name="Google Shape;161;p23"/>
          <p:cNvSpPr/>
          <p:nvPr/>
        </p:nvSpPr>
        <p:spPr>
          <a:xfrm>
            <a:off x="2300375" y="2263650"/>
            <a:ext cx="2224500" cy="8040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9"/>
          <p:cNvPicPr preferRelativeResize="0"/>
          <p:nvPr/>
        </p:nvPicPr>
        <p:blipFill rotWithShape="1">
          <a:blip r:embed="rId3">
            <a:alphaModFix/>
          </a:blip>
          <a:srcRect b="0" l="6032" r="0" t="0"/>
          <a:stretch/>
        </p:blipFill>
        <p:spPr>
          <a:xfrm>
            <a:off x="1673475" y="1089500"/>
            <a:ext cx="5837200" cy="435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1" name="Google Shape;401;p59"/>
          <p:cNvCxnSpPr/>
          <p:nvPr/>
        </p:nvCxnSpPr>
        <p:spPr>
          <a:xfrm flipH="1" rot="10800000">
            <a:off x="1739100" y="4889200"/>
            <a:ext cx="935100" cy="738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59"/>
          <p:cNvSpPr/>
          <p:nvPr/>
        </p:nvSpPr>
        <p:spPr>
          <a:xfrm>
            <a:off x="1837550" y="3789950"/>
            <a:ext cx="2739900" cy="98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9"/>
          <p:cNvSpPr txBox="1"/>
          <p:nvPr/>
        </p:nvSpPr>
        <p:spPr>
          <a:xfrm>
            <a:off x="164075" y="5742450"/>
            <a:ext cx="334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latin typeface="Calibri"/>
                <a:ea typeface="Calibri"/>
                <a:cs typeface="Calibri"/>
                <a:sym typeface="Calibri"/>
              </a:rPr>
              <a:t>If you don’t know the supplier ID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59"/>
          <p:cNvSpPr txBox="1"/>
          <p:nvPr/>
        </p:nvSpPr>
        <p:spPr>
          <a:xfrm>
            <a:off x="8268975" y="2725475"/>
            <a:ext cx="381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Purchase Record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0"/>
          <p:cNvSpPr txBox="1"/>
          <p:nvPr/>
        </p:nvSpPr>
        <p:spPr>
          <a:xfrm>
            <a:off x="8268975" y="2725475"/>
            <a:ext cx="381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Purchase Record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p60"/>
          <p:cNvPicPr preferRelativeResize="0"/>
          <p:nvPr/>
        </p:nvPicPr>
        <p:blipFill rotWithShape="1">
          <a:blip r:embed="rId3">
            <a:alphaModFix/>
          </a:blip>
          <a:srcRect b="0" l="6032" r="0" t="0"/>
          <a:stretch/>
        </p:blipFill>
        <p:spPr>
          <a:xfrm>
            <a:off x="1673475" y="1089500"/>
            <a:ext cx="5837200" cy="435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1" name="Google Shape;411;p60"/>
          <p:cNvCxnSpPr/>
          <p:nvPr/>
        </p:nvCxnSpPr>
        <p:spPr>
          <a:xfrm rot="10800000">
            <a:off x="7022050" y="4905725"/>
            <a:ext cx="935100" cy="738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60"/>
          <p:cNvSpPr txBox="1"/>
          <p:nvPr/>
        </p:nvSpPr>
        <p:spPr>
          <a:xfrm>
            <a:off x="7169725" y="5775500"/>
            <a:ext cx="334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latin typeface="Calibri"/>
                <a:ea typeface="Calibri"/>
                <a:cs typeface="Calibri"/>
                <a:sym typeface="Calibri"/>
              </a:rPr>
              <a:t>Add record by clicking this button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60"/>
          <p:cNvSpPr/>
          <p:nvPr/>
        </p:nvSpPr>
        <p:spPr>
          <a:xfrm>
            <a:off x="4726050" y="3789950"/>
            <a:ext cx="2739900" cy="98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 txBox="1"/>
          <p:nvPr/>
        </p:nvSpPr>
        <p:spPr>
          <a:xfrm>
            <a:off x="8022850" y="1937950"/>
            <a:ext cx="381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Purchase Record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405" y="429275"/>
            <a:ext cx="6821770" cy="534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1"/>
          <p:cNvSpPr/>
          <p:nvPr/>
        </p:nvSpPr>
        <p:spPr>
          <a:xfrm>
            <a:off x="5004100" y="4905725"/>
            <a:ext cx="1493100" cy="738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1" name="Google Shape;421;p61"/>
          <p:cNvCxnSpPr/>
          <p:nvPr/>
        </p:nvCxnSpPr>
        <p:spPr>
          <a:xfrm rot="10800000">
            <a:off x="6694000" y="5184500"/>
            <a:ext cx="2050800" cy="377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2" name="Google Shape;422;p61"/>
          <p:cNvSpPr txBox="1"/>
          <p:nvPr/>
        </p:nvSpPr>
        <p:spPr>
          <a:xfrm>
            <a:off x="8022850" y="5562200"/>
            <a:ext cx="3347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>
                <a:latin typeface="Calibri"/>
                <a:ea typeface="Calibri"/>
                <a:cs typeface="Calibri"/>
                <a:sym typeface="Calibri"/>
              </a:rPr>
              <a:t>Add a new supplier if one does not already exist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3" name="Google Shape;423;p61"/>
          <p:cNvCxnSpPr>
            <a:stCxn id="418" idx="2"/>
            <a:endCxn id="424" idx="0"/>
          </p:cNvCxnSpPr>
          <p:nvPr/>
        </p:nvCxnSpPr>
        <p:spPr>
          <a:xfrm>
            <a:off x="9931600" y="2461150"/>
            <a:ext cx="21900" cy="9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61"/>
          <p:cNvSpPr txBox="1"/>
          <p:nvPr/>
        </p:nvSpPr>
        <p:spPr>
          <a:xfrm>
            <a:off x="8044750" y="3402875"/>
            <a:ext cx="381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supplier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2"/>
          <p:cNvSpPr txBox="1"/>
          <p:nvPr/>
        </p:nvSpPr>
        <p:spPr>
          <a:xfrm>
            <a:off x="8121275" y="1462175"/>
            <a:ext cx="381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Purchase Record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0" name="Google Shape;430;p62"/>
          <p:cNvCxnSpPr>
            <a:stCxn id="429" idx="2"/>
            <a:endCxn id="431" idx="0"/>
          </p:cNvCxnSpPr>
          <p:nvPr/>
        </p:nvCxnSpPr>
        <p:spPr>
          <a:xfrm>
            <a:off x="10030025" y="1985375"/>
            <a:ext cx="21900" cy="9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" name="Google Shape;431;p62"/>
          <p:cNvSpPr txBox="1"/>
          <p:nvPr/>
        </p:nvSpPr>
        <p:spPr>
          <a:xfrm>
            <a:off x="8143175" y="2927100"/>
            <a:ext cx="381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supplier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2" name="Google Shape;432;p62"/>
          <p:cNvCxnSpPr>
            <a:endCxn id="433" idx="0"/>
          </p:cNvCxnSpPr>
          <p:nvPr/>
        </p:nvCxnSpPr>
        <p:spPr>
          <a:xfrm>
            <a:off x="10030025" y="3762050"/>
            <a:ext cx="21900" cy="9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p62"/>
          <p:cNvSpPr txBox="1"/>
          <p:nvPr/>
        </p:nvSpPr>
        <p:spPr>
          <a:xfrm>
            <a:off x="8143175" y="4703750"/>
            <a:ext cx="381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results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00" y="1804688"/>
            <a:ext cx="7739950" cy="2254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63"/>
          <p:cNvPicPr preferRelativeResize="0"/>
          <p:nvPr/>
        </p:nvPicPr>
        <p:blipFill rotWithShape="1">
          <a:blip r:embed="rId3">
            <a:alphaModFix/>
          </a:blip>
          <a:srcRect b="0" l="0" r="0" t="3297"/>
          <a:stretch/>
        </p:blipFill>
        <p:spPr>
          <a:xfrm>
            <a:off x="1087575" y="601875"/>
            <a:ext cx="6147850" cy="5152451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3"/>
          <p:cNvSpPr txBox="1"/>
          <p:nvPr/>
        </p:nvSpPr>
        <p:spPr>
          <a:xfrm>
            <a:off x="8022850" y="1937950"/>
            <a:ext cx="381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Purchase Record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1" name="Google Shape;441;p63"/>
          <p:cNvCxnSpPr>
            <a:stCxn id="440" idx="2"/>
            <a:endCxn id="442" idx="0"/>
          </p:cNvCxnSpPr>
          <p:nvPr/>
        </p:nvCxnSpPr>
        <p:spPr>
          <a:xfrm>
            <a:off x="9931600" y="2461150"/>
            <a:ext cx="21900" cy="9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p63"/>
          <p:cNvSpPr txBox="1"/>
          <p:nvPr/>
        </p:nvSpPr>
        <p:spPr>
          <a:xfrm>
            <a:off x="8044750" y="3402875"/>
            <a:ext cx="381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supplier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3" name="Google Shape;443;p63"/>
          <p:cNvCxnSpPr>
            <a:endCxn id="444" idx="0"/>
          </p:cNvCxnSpPr>
          <p:nvPr/>
        </p:nvCxnSpPr>
        <p:spPr>
          <a:xfrm>
            <a:off x="9931600" y="4237825"/>
            <a:ext cx="21900" cy="9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4" name="Google Shape;444;p63"/>
          <p:cNvSpPr txBox="1"/>
          <p:nvPr/>
        </p:nvSpPr>
        <p:spPr>
          <a:xfrm>
            <a:off x="8044750" y="5179525"/>
            <a:ext cx="381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</a:t>
            </a: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supplier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75" y="1785825"/>
            <a:ext cx="8109950" cy="28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4"/>
          <p:cNvSpPr txBox="1"/>
          <p:nvPr/>
        </p:nvSpPr>
        <p:spPr>
          <a:xfrm>
            <a:off x="8352600" y="2118425"/>
            <a:ext cx="3817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Purchase Record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1" name="Google Shape;451;p64"/>
          <p:cNvCxnSpPr>
            <a:stCxn id="450" idx="2"/>
            <a:endCxn id="452" idx="0"/>
          </p:cNvCxnSpPr>
          <p:nvPr/>
        </p:nvCxnSpPr>
        <p:spPr>
          <a:xfrm>
            <a:off x="10261350" y="2641625"/>
            <a:ext cx="21900" cy="9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2" name="Google Shape;452;p64"/>
          <p:cNvSpPr txBox="1"/>
          <p:nvPr/>
        </p:nvSpPr>
        <p:spPr>
          <a:xfrm>
            <a:off x="8374500" y="3583350"/>
            <a:ext cx="381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5"/>
          <p:cNvSpPr txBox="1"/>
          <p:nvPr/>
        </p:nvSpPr>
        <p:spPr>
          <a:xfrm>
            <a:off x="8945592" y="2725485"/>
            <a:ext cx="2862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Manager Dashboard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" name="Google Shape;45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86876" cy="61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65"/>
          <p:cNvSpPr/>
          <p:nvPr/>
        </p:nvSpPr>
        <p:spPr>
          <a:xfrm>
            <a:off x="1050025" y="4036075"/>
            <a:ext cx="2313300" cy="98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6"/>
          <p:cNvSpPr txBox="1"/>
          <p:nvPr/>
        </p:nvSpPr>
        <p:spPr>
          <a:xfrm>
            <a:off x="9224517" y="2725485"/>
            <a:ext cx="2862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</a:t>
            </a: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Purchase Records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5" name="Google Shape;46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00" y="554675"/>
            <a:ext cx="7953375" cy="52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7"/>
          <p:cNvSpPr txBox="1"/>
          <p:nvPr/>
        </p:nvSpPr>
        <p:spPr>
          <a:xfrm>
            <a:off x="8945592" y="2725485"/>
            <a:ext cx="2862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Manager Dashboard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" name="Google Shape;47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86876" cy="61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67"/>
          <p:cNvSpPr/>
          <p:nvPr/>
        </p:nvSpPr>
        <p:spPr>
          <a:xfrm>
            <a:off x="803925" y="5414250"/>
            <a:ext cx="2313300" cy="98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/>
          <p:nvPr/>
        </p:nvSpPr>
        <p:spPr>
          <a:xfrm>
            <a:off x="7629125" y="2725475"/>
            <a:ext cx="4194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Customer Requested Books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8" name="Google Shape;47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625" y="248163"/>
            <a:ext cx="6131375" cy="59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ctrTitle"/>
          </p:nvPr>
        </p:nvSpPr>
        <p:spPr>
          <a:xfrm>
            <a:off x="354150" y="1019449"/>
            <a:ext cx="5040300" cy="1059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Customer</a:t>
            </a:r>
            <a:endParaRPr b="1"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431375" y="2231300"/>
            <a:ext cx="10133700" cy="4194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58750" lvl="0" marL="91440" rtl="0" algn="l">
              <a:spcBef>
                <a:spcPts val="1200"/>
              </a:spcBef>
              <a:spcAft>
                <a:spcPts val="0"/>
              </a:spcAft>
              <a:buSzPts val="2500"/>
              <a:buChar char=" "/>
            </a:pPr>
            <a:r>
              <a:rPr b="1" lang="en-IN" sz="2500"/>
              <a:t>Actions</a:t>
            </a:r>
            <a:endParaRPr b="1" sz="2500"/>
          </a:p>
          <a:p>
            <a:pPr indent="-124301" lvl="0" marL="91440" rtl="0" algn="l">
              <a:spcBef>
                <a:spcPts val="2100"/>
              </a:spcBef>
              <a:spcAft>
                <a:spcPts val="0"/>
              </a:spcAft>
              <a:buSzPts val="1958"/>
              <a:buChar char="•"/>
            </a:pPr>
            <a:r>
              <a:rPr lang="en-IN" sz="1957"/>
              <a:t> Customer can </a:t>
            </a:r>
            <a:r>
              <a:rPr b="1" lang="en-IN" sz="1957"/>
              <a:t>create an account and log in</a:t>
            </a:r>
            <a:r>
              <a:rPr lang="en-IN" sz="1957"/>
              <a:t> to record their activity</a:t>
            </a:r>
            <a:endParaRPr sz="1957"/>
          </a:p>
          <a:p>
            <a:pPr indent="-124301" lvl="0" marL="91440" rtl="0" algn="l">
              <a:spcBef>
                <a:spcPts val="2100"/>
              </a:spcBef>
              <a:spcAft>
                <a:spcPts val="0"/>
              </a:spcAft>
              <a:buSzPts val="1958"/>
              <a:buChar char="•"/>
            </a:pPr>
            <a:r>
              <a:rPr lang="en-IN" sz="1957"/>
              <a:t> Customer can search for books using filters like </a:t>
            </a:r>
            <a:r>
              <a:rPr b="1" lang="en-IN" sz="1957"/>
              <a:t>book title, author, and genre</a:t>
            </a:r>
            <a:endParaRPr b="1" sz="1957"/>
          </a:p>
          <a:p>
            <a:pPr indent="-124301" lvl="0" marL="91440" rtl="0" algn="l">
              <a:spcBef>
                <a:spcPts val="2100"/>
              </a:spcBef>
              <a:spcAft>
                <a:spcPts val="0"/>
              </a:spcAft>
              <a:buSzPts val="1958"/>
              <a:buChar char="•"/>
            </a:pPr>
            <a:r>
              <a:rPr lang="en-IN" sz="1957"/>
              <a:t> Customer can request books that the shop does not already have</a:t>
            </a:r>
            <a:endParaRPr sz="1957"/>
          </a:p>
          <a:p>
            <a:pPr indent="-124301" lvl="0" marL="91440" rtl="0" algn="l">
              <a:spcBef>
                <a:spcPts val="2100"/>
              </a:spcBef>
              <a:spcAft>
                <a:spcPts val="0"/>
              </a:spcAft>
              <a:buSzPts val="1958"/>
              <a:buChar char="•"/>
            </a:pPr>
            <a:r>
              <a:rPr lang="en-IN" sz="1957"/>
              <a:t> Customer can view the status of a book: </a:t>
            </a:r>
            <a:r>
              <a:rPr b="1" lang="en-IN" sz="1957"/>
              <a:t>rack number, and availability</a:t>
            </a:r>
            <a:endParaRPr b="1" sz="1957"/>
          </a:p>
          <a:p>
            <a:pPr indent="-124301" lvl="0" marL="91440" rtl="0" algn="l">
              <a:spcBef>
                <a:spcPts val="2100"/>
              </a:spcBef>
              <a:spcAft>
                <a:spcPts val="0"/>
              </a:spcAft>
              <a:buSzPts val="1958"/>
              <a:buChar char="•"/>
            </a:pPr>
            <a:r>
              <a:rPr lang="en-IN" sz="1957"/>
              <a:t> Customer can also </a:t>
            </a:r>
            <a:r>
              <a:rPr b="1" lang="en-IN" sz="1957"/>
              <a:t>view the previous orders</a:t>
            </a:r>
            <a:r>
              <a:rPr lang="en-IN" sz="1957"/>
              <a:t> they have placed</a:t>
            </a:r>
            <a:endParaRPr sz="1957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SzPts val="1018"/>
              <a:buNone/>
            </a:pPr>
            <a:r>
              <a:t/>
            </a:r>
            <a:endParaRPr sz="1757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9"/>
          <p:cNvSpPr txBox="1"/>
          <p:nvPr>
            <p:ph type="ctrTitle"/>
          </p:nvPr>
        </p:nvSpPr>
        <p:spPr>
          <a:xfrm>
            <a:off x="2590225" y="593183"/>
            <a:ext cx="9263700" cy="1328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4400"/>
              <a:t>Actors:</a:t>
            </a:r>
            <a:endParaRPr b="1" sz="4400"/>
          </a:p>
        </p:txBody>
      </p:sp>
      <p:sp>
        <p:nvSpPr>
          <p:cNvPr id="484" name="Google Shape;484;p69"/>
          <p:cNvSpPr txBox="1"/>
          <p:nvPr>
            <p:ph idx="1" type="body"/>
          </p:nvPr>
        </p:nvSpPr>
        <p:spPr>
          <a:xfrm>
            <a:off x="2513000" y="2434100"/>
            <a:ext cx="9263700" cy="3657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87350" lvl="0" marL="457200" rtl="0" algn="l">
              <a:spcBef>
                <a:spcPts val="1200"/>
              </a:spcBef>
              <a:spcAft>
                <a:spcPts val="0"/>
              </a:spcAft>
              <a:buSzPts val="2500"/>
              <a:buAutoNum type="arabicPeriod"/>
            </a:pPr>
            <a:r>
              <a:rPr lang="en-IN" sz="2500"/>
              <a:t>Customer</a:t>
            </a:r>
            <a:endParaRPr sz="2500"/>
          </a:p>
          <a:p>
            <a:pPr indent="-387350" lvl="0" marL="457200" rtl="0" algn="l">
              <a:spcBef>
                <a:spcPts val="2100"/>
              </a:spcBef>
              <a:spcAft>
                <a:spcPts val="0"/>
              </a:spcAft>
              <a:buSzPts val="2500"/>
              <a:buAutoNum type="arabicPeriod"/>
            </a:pPr>
            <a:r>
              <a:rPr lang="en-IN" sz="2500"/>
              <a:t>Sales Clerk</a:t>
            </a:r>
            <a:endParaRPr sz="2500"/>
          </a:p>
          <a:p>
            <a:pPr indent="-387350" lvl="0" marL="457200" rtl="0" algn="l">
              <a:spcBef>
                <a:spcPts val="2100"/>
              </a:spcBef>
              <a:spcAft>
                <a:spcPts val="0"/>
              </a:spcAft>
              <a:buSzPts val="2500"/>
              <a:buAutoNum type="arabicPeriod"/>
            </a:pPr>
            <a:r>
              <a:rPr lang="en-IN" sz="2500"/>
              <a:t>Manager</a:t>
            </a:r>
            <a:endParaRPr sz="2500"/>
          </a:p>
          <a:p>
            <a:pPr indent="-387350" lvl="0" marL="457200" rtl="0" algn="l">
              <a:spcBef>
                <a:spcPts val="2100"/>
              </a:spcBef>
              <a:spcAft>
                <a:spcPts val="2100"/>
              </a:spcAft>
              <a:buClr>
                <a:srgbClr val="FF9900"/>
              </a:buClr>
              <a:buSzPts val="2500"/>
              <a:buAutoNum type="arabicPeriod"/>
            </a:pPr>
            <a:r>
              <a:rPr lang="en-IN" sz="2500">
                <a:solidFill>
                  <a:srgbClr val="FF9900"/>
                </a:solidFill>
              </a:rPr>
              <a:t>Owner</a:t>
            </a:r>
            <a:endParaRPr sz="2500">
              <a:solidFill>
                <a:srgbClr val="FF9900"/>
              </a:solidFill>
            </a:endParaRPr>
          </a:p>
        </p:txBody>
      </p:sp>
      <p:sp>
        <p:nvSpPr>
          <p:cNvPr id="485" name="Google Shape;485;p69"/>
          <p:cNvSpPr/>
          <p:nvPr/>
        </p:nvSpPr>
        <p:spPr>
          <a:xfrm>
            <a:off x="2251075" y="4366875"/>
            <a:ext cx="2224500" cy="8040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0"/>
          <p:cNvSpPr txBox="1"/>
          <p:nvPr>
            <p:ph type="ctrTitle"/>
          </p:nvPr>
        </p:nvSpPr>
        <p:spPr>
          <a:xfrm>
            <a:off x="2513000" y="948433"/>
            <a:ext cx="9263700" cy="1328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/>
              <a:t>Owner</a:t>
            </a:r>
            <a:endParaRPr b="1"/>
          </a:p>
        </p:txBody>
      </p:sp>
      <p:sp>
        <p:nvSpPr>
          <p:cNvPr id="491" name="Google Shape;491;p70"/>
          <p:cNvSpPr txBox="1"/>
          <p:nvPr>
            <p:ph idx="1" type="body"/>
          </p:nvPr>
        </p:nvSpPr>
        <p:spPr>
          <a:xfrm>
            <a:off x="2513000" y="2434100"/>
            <a:ext cx="9263700" cy="36576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33350" lvl="0" marL="91440" rtl="0" algn="l">
              <a:spcBef>
                <a:spcPts val="1200"/>
              </a:spcBef>
              <a:spcAft>
                <a:spcPts val="0"/>
              </a:spcAft>
              <a:buSzPts val="2100"/>
              <a:buChar char=" "/>
            </a:pPr>
            <a:r>
              <a:rPr lang="en-IN"/>
              <a:t>Actions</a:t>
            </a:r>
            <a:endParaRPr/>
          </a:p>
          <a:p>
            <a:pPr indent="-133350" lvl="0" marL="91440" rtl="0" algn="l">
              <a:spcBef>
                <a:spcPts val="2100"/>
              </a:spcBef>
              <a:spcAft>
                <a:spcPts val="0"/>
              </a:spcAft>
              <a:buSzPts val="2100"/>
              <a:buChar char="•"/>
            </a:pPr>
            <a:r>
              <a:rPr lang="en-IN"/>
              <a:t> Owner can check the sales statistics by selecting the starting date and ending date.</a:t>
            </a:r>
            <a:endParaRPr/>
          </a:p>
          <a:p>
            <a:pPr indent="-133350" lvl="0" marL="91440" rtl="0" algn="l">
              <a:spcBef>
                <a:spcPts val="2100"/>
              </a:spcBef>
              <a:spcAft>
                <a:spcPts val="0"/>
              </a:spcAft>
              <a:buSzPts val="2100"/>
              <a:buChar char="•"/>
            </a:pPr>
            <a:r>
              <a:rPr lang="en-IN"/>
              <a:t>Owner can check the inventory levels by inputting the ISBN number.</a:t>
            </a:r>
            <a:endParaRPr/>
          </a:p>
          <a:p>
            <a:pPr indent="-133350" lvl="0" marL="91440" rtl="0" algn="l">
              <a:spcBef>
                <a:spcPts val="2100"/>
              </a:spcBef>
              <a:spcAft>
                <a:spcPts val="2100"/>
              </a:spcAft>
              <a:buSzPts val="2100"/>
              <a:buChar char="•"/>
            </a:pPr>
            <a:r>
              <a:rPr lang="en-IN"/>
              <a:t>Owner can check the books which are below threshold level by selecting the        “Get List ” option.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1"/>
          <p:cNvSpPr txBox="1"/>
          <p:nvPr/>
        </p:nvSpPr>
        <p:spPr>
          <a:xfrm>
            <a:off x="8669547" y="2814425"/>
            <a:ext cx="2872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 Dashboard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7" name="Google Shape;49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3300" cy="609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2"/>
          <p:cNvSpPr txBox="1"/>
          <p:nvPr/>
        </p:nvSpPr>
        <p:spPr>
          <a:xfrm>
            <a:off x="8669547" y="2814425"/>
            <a:ext cx="2872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 Dashboard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3300" cy="60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2"/>
          <p:cNvSpPr/>
          <p:nvPr/>
        </p:nvSpPr>
        <p:spPr>
          <a:xfrm>
            <a:off x="5529075" y="2543075"/>
            <a:ext cx="2313300" cy="98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3"/>
          <p:cNvSpPr txBox="1"/>
          <p:nvPr/>
        </p:nvSpPr>
        <p:spPr>
          <a:xfrm>
            <a:off x="9224517" y="2725485"/>
            <a:ext cx="2862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Not-In-Stock Books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0" name="Google Shape;51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72600"/>
            <a:ext cx="8620451" cy="35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4"/>
          <p:cNvSpPr txBox="1"/>
          <p:nvPr/>
        </p:nvSpPr>
        <p:spPr>
          <a:xfrm>
            <a:off x="8669547" y="2814425"/>
            <a:ext cx="2872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 Dashboard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6" name="Google Shape;51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3300" cy="60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74"/>
          <p:cNvSpPr/>
          <p:nvPr/>
        </p:nvSpPr>
        <p:spPr>
          <a:xfrm>
            <a:off x="3264950" y="5266650"/>
            <a:ext cx="2313300" cy="98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75" y="312300"/>
            <a:ext cx="10980204" cy="47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5"/>
          <p:cNvSpPr txBox="1"/>
          <p:nvPr/>
        </p:nvSpPr>
        <p:spPr>
          <a:xfrm>
            <a:off x="8662726" y="5104450"/>
            <a:ext cx="3063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View Books under threshold level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6"/>
          <p:cNvSpPr txBox="1"/>
          <p:nvPr/>
        </p:nvSpPr>
        <p:spPr>
          <a:xfrm>
            <a:off x="8669547" y="2814425"/>
            <a:ext cx="2872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Owner Dashboard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9" name="Google Shape;52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03300" cy="60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76"/>
          <p:cNvSpPr/>
          <p:nvPr/>
        </p:nvSpPr>
        <p:spPr>
          <a:xfrm>
            <a:off x="5545500" y="3822850"/>
            <a:ext cx="2313300" cy="98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325" y="792250"/>
            <a:ext cx="7554600" cy="44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77"/>
          <p:cNvSpPr txBox="1"/>
          <p:nvPr/>
        </p:nvSpPr>
        <p:spPr>
          <a:xfrm>
            <a:off x="8685947" y="2053125"/>
            <a:ext cx="2872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Sales Statistics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77"/>
          <p:cNvSpPr/>
          <p:nvPr/>
        </p:nvSpPr>
        <p:spPr>
          <a:xfrm>
            <a:off x="2444625" y="3199400"/>
            <a:ext cx="3576600" cy="98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8" name="Google Shape;538;p77"/>
          <p:cNvCxnSpPr>
            <a:endCxn id="539" idx="0"/>
          </p:cNvCxnSpPr>
          <p:nvPr/>
        </p:nvCxnSpPr>
        <p:spPr>
          <a:xfrm>
            <a:off x="10046425" y="2618675"/>
            <a:ext cx="21900" cy="9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9" name="Google Shape;539;p77"/>
          <p:cNvSpPr txBox="1"/>
          <p:nvPr/>
        </p:nvSpPr>
        <p:spPr>
          <a:xfrm>
            <a:off x="8159575" y="3560375"/>
            <a:ext cx="381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Date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78"/>
          <p:cNvPicPr preferRelativeResize="0"/>
          <p:nvPr/>
        </p:nvPicPr>
        <p:blipFill rotWithShape="1">
          <a:blip r:embed="rId3">
            <a:alphaModFix/>
          </a:blip>
          <a:srcRect b="35450" l="0" r="0" t="0"/>
          <a:stretch/>
        </p:blipFill>
        <p:spPr>
          <a:xfrm>
            <a:off x="477975" y="152400"/>
            <a:ext cx="11343499" cy="25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8"/>
          <p:cNvSpPr txBox="1"/>
          <p:nvPr/>
        </p:nvSpPr>
        <p:spPr>
          <a:xfrm>
            <a:off x="4713622" y="2977100"/>
            <a:ext cx="2872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Sales Statistics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6" name="Google Shape;546;p78"/>
          <p:cNvCxnSpPr/>
          <p:nvPr/>
        </p:nvCxnSpPr>
        <p:spPr>
          <a:xfrm>
            <a:off x="6074100" y="3542650"/>
            <a:ext cx="12900" cy="6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7" name="Google Shape;547;p78"/>
          <p:cNvSpPr txBox="1"/>
          <p:nvPr/>
        </p:nvSpPr>
        <p:spPr>
          <a:xfrm>
            <a:off x="4171800" y="4303875"/>
            <a:ext cx="381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Date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8" name="Google Shape;548;p78"/>
          <p:cNvCxnSpPr/>
          <p:nvPr/>
        </p:nvCxnSpPr>
        <p:spPr>
          <a:xfrm>
            <a:off x="6085050" y="4927600"/>
            <a:ext cx="18300" cy="6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9" name="Google Shape;549;p78"/>
          <p:cNvSpPr txBox="1"/>
          <p:nvPr/>
        </p:nvSpPr>
        <p:spPr>
          <a:xfrm>
            <a:off x="4171800" y="5773025"/>
            <a:ext cx="381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Statistics results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/>
        </p:nvSpPr>
        <p:spPr>
          <a:xfrm>
            <a:off x="530795" y="301650"/>
            <a:ext cx="4380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IN" sz="33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Signup</a:t>
            </a:r>
            <a:endParaRPr b="1" sz="33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4875" y="1257350"/>
            <a:ext cx="4581525" cy="48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580" y="0"/>
            <a:ext cx="688341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9"/>
          <p:cNvSpPr/>
          <p:nvPr/>
        </p:nvSpPr>
        <p:spPr>
          <a:xfrm rot="5400000">
            <a:off x="1905167" y="273600"/>
            <a:ext cx="4478400" cy="67020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79"/>
          <p:cNvSpPr txBox="1"/>
          <p:nvPr>
            <p:ph type="ctrTitle"/>
          </p:nvPr>
        </p:nvSpPr>
        <p:spPr>
          <a:xfrm>
            <a:off x="1206550" y="3122425"/>
            <a:ext cx="2782200" cy="906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5000">
                <a:solidFill>
                  <a:schemeClr val="lt1"/>
                </a:solidFill>
              </a:rPr>
              <a:t>THANKS!</a:t>
            </a:r>
            <a:endParaRPr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 b="0" l="-1801" r="0" t="0"/>
          <a:stretch/>
        </p:blipFill>
        <p:spPr>
          <a:xfrm>
            <a:off x="3938425" y="1307825"/>
            <a:ext cx="4581525" cy="48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530795" y="301650"/>
            <a:ext cx="4380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3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Signup</a:t>
            </a:r>
            <a:endParaRPr b="1" sz="33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5300275" y="5221225"/>
            <a:ext cx="2116500" cy="804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/>
        </p:nvSpPr>
        <p:spPr>
          <a:xfrm>
            <a:off x="530795" y="301650"/>
            <a:ext cx="4380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33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Login</a:t>
            </a:r>
            <a:endParaRPr b="1" sz="33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525" y="1014413"/>
            <a:ext cx="4572000" cy="48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7"/>
          <p:cNvSpPr/>
          <p:nvPr/>
        </p:nvSpPr>
        <p:spPr>
          <a:xfrm>
            <a:off x="4917275" y="4596875"/>
            <a:ext cx="2116500" cy="804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/>
        </p:nvSpPr>
        <p:spPr>
          <a:xfrm>
            <a:off x="284051" y="318225"/>
            <a:ext cx="410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3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Customer </a:t>
            </a:r>
            <a:r>
              <a:rPr b="1" lang="en-IN" sz="3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dashboard</a:t>
            </a:r>
            <a:endParaRPr b="1" sz="30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700" y="1004888"/>
            <a:ext cx="6096000" cy="4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